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65" r:id="rId6"/>
    <p:sldId id="259" r:id="rId7"/>
    <p:sldId id="266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90898-91C5-4826-87AF-B35097EF5FD8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66714-34C1-4858-BB32-AB88D7512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66714-34C1-4858-BB32-AB88D7512D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8BDFE1-D982-4009-87BA-77CE1A6E218E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544FEB-D067-4872-9FB2-C1CE6E2FE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10000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“Мртво море”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r-Cyrl-BA" dirty="0" smtClean="0"/>
              <a:t>Радоје Домановић</a:t>
            </a:r>
          </a:p>
          <a:p>
            <a:endParaRPr lang="sr-Cyrl-BA" dirty="0" smtClean="0"/>
          </a:p>
          <a:p>
            <a:r>
              <a:rPr lang="sr-Cyrl-BA" sz="4000" dirty="0" smtClean="0">
                <a:solidFill>
                  <a:schemeClr val="accent1"/>
                </a:solidFill>
              </a:rPr>
              <a:t>“То код нас не може да буде!</a:t>
            </a:r>
            <a:r>
              <a:rPr lang="sr-Cyrl-BA" dirty="0" smtClean="0">
                <a:solidFill>
                  <a:schemeClr val="accent1"/>
                </a:solidFill>
              </a:rPr>
              <a:t>”</a:t>
            </a:r>
          </a:p>
          <a:p>
            <a:endParaRPr lang="sr-Cyrl-BA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643866" cy="928694"/>
          </a:xfrm>
        </p:spPr>
        <p:txBody>
          <a:bodyPr>
            <a:normAutofit/>
          </a:bodyPr>
          <a:lstStyle/>
          <a:p>
            <a:r>
              <a:rPr lang="sr-Cyrl-BA" dirty="0" smtClean="0"/>
              <a:t>КЉУЧНИ ПОЈМОВИ: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BA" dirty="0" smtClean="0"/>
              <a:t>САТИРА</a:t>
            </a:r>
          </a:p>
          <a:p>
            <a:pPr>
              <a:buNone/>
            </a:pPr>
            <a:r>
              <a:rPr lang="sr-Cyrl-BA" dirty="0" smtClean="0"/>
              <a:t>АЛЕГОРИЈА - продужена метафора. Управо је ова приповетка написана у алегорији. </a:t>
            </a:r>
          </a:p>
          <a:p>
            <a:pPr>
              <a:buNone/>
            </a:pPr>
            <a:r>
              <a:rPr lang="sr-Cyrl-BA" dirty="0" smtClean="0"/>
              <a:t>ИРОНИЈА – подругљив говор у коме се мисли супротно од онога што се каже. Такве речи стављамо под наводнике.</a:t>
            </a:r>
            <a:endParaRPr lang="en-US" dirty="0"/>
          </a:p>
        </p:txBody>
      </p:sp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ЗАКЉУЧАК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“Мртвим морем” Домановић устаје против друштва које је против напретка, које је учмало и које је постало жабокречина. </a:t>
            </a:r>
          </a:p>
          <a:p>
            <a:endParaRPr lang="sr-Cyrl-BA" dirty="0" smtClean="0"/>
          </a:p>
          <a:p>
            <a:r>
              <a:rPr lang="sr-Cyrl-BA" dirty="0" smtClean="0"/>
              <a:t>Израз “мртво море” користимо и данас кад хоћемо да кажемо да у некој средини не постоји жеља за променом, када је средина безвољна.</a:t>
            </a:r>
            <a:endParaRPr lang="en-US" dirty="0"/>
          </a:p>
        </p:txBody>
      </p:sp>
    </p:spTree>
  </p:cSld>
  <p:clrMapOvr>
    <a:masterClrMapping/>
  </p:clrMapOvr>
  <p:transition advClick="0" advTm="1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РАДОЈЕ ДОМАНОВИЋ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00882" cy="4257692"/>
          </a:xfrm>
        </p:spPr>
        <p:txBody>
          <a:bodyPr>
            <a:normAutofit fontScale="92500" lnSpcReduction="10000"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Рођен је 1873. године у једном шумадијском селу. Студирао је књижевност, а затим радио као учитељ по Србији. </a:t>
            </a:r>
            <a:br>
              <a:rPr lang="sr-Cyrl-BA" dirty="0" smtClean="0"/>
            </a:br>
            <a:r>
              <a:rPr lang="sr-Cyrl-BA" dirty="0" smtClean="0"/>
              <a:t>Убрајамо га у најзначајније српске сатиричаре. У својим делима осуђивао је друштвене недостатке. </a:t>
            </a:r>
            <a:br>
              <a:rPr lang="sr-Cyrl-BA" dirty="0" smtClean="0"/>
            </a:br>
            <a:r>
              <a:rPr lang="sr-Cyrl-BA" dirty="0" smtClean="0"/>
              <a:t>Његова најпознатија дела су: “Данга”, “Вођа”, “Страдија”, “Мртво море”...</a:t>
            </a:r>
            <a:br>
              <a:rPr lang="sr-Cyrl-BA" dirty="0" smtClean="0"/>
            </a:br>
            <a:r>
              <a:rPr lang="sr-Cyrl-BA" dirty="0" smtClean="0"/>
              <a:t>Умро је 1908. године</a:t>
            </a:r>
            <a:endParaRPr lang="en-US" dirty="0"/>
          </a:p>
        </p:txBody>
      </p:sp>
      <p:pic>
        <p:nvPicPr>
          <p:cNvPr id="4" name="Content Placeholder 3" descr="rado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4429132"/>
            <a:ext cx="1804987" cy="203557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95E-6 L 0.06302 -0.0266 L -0.06458 -0.04926 " pathEditMode="relative" ptsTypes="A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1400" dirty="0" smtClean="0">
                <a:solidFill>
                  <a:schemeClr val="tx1"/>
                </a:solidFill>
              </a:rPr>
              <a:t>ЈЕСТЕ ЛИ ЧУЛИ ЗА МРТВО МОРЕ?</a:t>
            </a:r>
            <a:br>
              <a:rPr lang="sr-Cyrl-BA" sz="1400" dirty="0" smtClean="0">
                <a:solidFill>
                  <a:schemeClr val="tx1"/>
                </a:solidFill>
              </a:rPr>
            </a:br>
            <a:r>
              <a:rPr lang="sr-Cyrl-BA" sz="1400" dirty="0" smtClean="0">
                <a:solidFill>
                  <a:schemeClr val="tx1"/>
                </a:solidFill>
              </a:rPr>
              <a:t>Мртво море је заправо језеро које се налази између Јордана и Израела. У њему се не налази најсланија вода на Земљи, али са салинитетом од 33% у самом је врху. Услова за живот у овој води готово да нема, у њему живе само ретки микроорганизми. </a:t>
            </a:r>
            <a:br>
              <a:rPr lang="sr-Cyrl-BA" sz="1400" dirty="0" smtClean="0">
                <a:solidFill>
                  <a:schemeClr val="tx1"/>
                </a:solidFill>
              </a:rPr>
            </a:br>
            <a:r>
              <a:rPr lang="sr-Cyrl-BA" sz="1400" dirty="0" smtClean="0">
                <a:solidFill>
                  <a:schemeClr val="tx1"/>
                </a:solidFill>
              </a:rPr>
              <a:t/>
            </a:r>
            <a:br>
              <a:rPr lang="sr-Cyrl-BA" sz="1400" dirty="0" smtClean="0">
                <a:solidFill>
                  <a:schemeClr val="tx1"/>
                </a:solidFill>
              </a:rPr>
            </a:br>
            <a:r>
              <a:rPr lang="sr-Cyrl-BA" sz="1400" dirty="0" smtClean="0">
                <a:solidFill>
                  <a:schemeClr val="tx1"/>
                </a:solidFill>
              </a:rPr>
              <a:t>КАКВЕ ВЕЗЕ ИМА НАСЛОВ ДОМАНОВИЋЕВОГ ДЕЛА СА ОВИМ ЈЕЗЕРОМ?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mrtvo_mo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9887"/>
            <a:ext cx="8229600" cy="4629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4543428" cy="5368964"/>
          </a:xfrm>
        </p:spPr>
        <p:txBody>
          <a:bodyPr>
            <a:normAutofit/>
          </a:bodyPr>
          <a:lstStyle/>
          <a:p>
            <a:r>
              <a:rPr lang="sr-Cyrl-BA" sz="2200" dirty="0" smtClean="0"/>
              <a:t>.</a:t>
            </a:r>
            <a:br>
              <a:rPr lang="sr-Cyrl-BA" sz="2200" dirty="0" smtClean="0"/>
            </a:b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29026" y="1500174"/>
            <a:ext cx="5214974" cy="3786214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Шта је то САТИРА?</a:t>
            </a:r>
          </a:p>
          <a:p>
            <a:pPr lvl="1">
              <a:buNone/>
            </a:pP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Сатира је књижево дело у којем се на подругљив и духовит начин осуђују неке друштвене појаве. Да би то постигао, сатиричар (писац сатира) користи различита средства: </a:t>
            </a:r>
          </a:p>
          <a:p>
            <a:pPr lvl="1">
              <a:buNone/>
            </a:pPr>
            <a:r>
              <a:rPr lang="sr-Cyrl-BA" dirty="0" smtClean="0"/>
              <a:t>    метафору, иронију, алегорију...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57290" y="0"/>
            <a:ext cx="25717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r-Cyrl-BA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Књижевни род: епика</a:t>
            </a:r>
          </a:p>
          <a:p>
            <a:pPr lvl="1"/>
            <a:endParaRPr lang="en-US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sr-Cyrl-BA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Књижевна врста: приповетка (сатирична)</a:t>
            </a:r>
          </a:p>
          <a:p>
            <a:pPr lvl="1"/>
            <a:endParaRPr lang="en-US" sz="28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sr-Cyrl-BA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ТЕМА: Друштво које осуђује све што је различито од његових устаљених навика.</a:t>
            </a:r>
            <a:endParaRPr lang="en-US" sz="2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Задаци за размишљање: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Зашто је уметничко и научно стваралаштво значајно?</a:t>
            </a:r>
            <a:br>
              <a:rPr lang="sr-Cyrl-BA" dirty="0" smtClean="0"/>
            </a:br>
            <a:r>
              <a:rPr lang="sr-Cyrl-BA" dirty="0" smtClean="0"/>
              <a:t>Шта доводи до напретка једног друштва?</a:t>
            </a:r>
            <a:endParaRPr lang="en-US" dirty="0"/>
          </a:p>
        </p:txBody>
      </p:sp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3357586" cy="578647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6" y="214290"/>
            <a:ext cx="4329114" cy="609507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sr-Cyrl-BA" dirty="0" smtClean="0"/>
          </a:p>
          <a:p>
            <a:pPr lvl="1">
              <a:buNone/>
            </a:pPr>
            <a:endParaRPr lang="sr-Cyrl-BA" dirty="0" smtClean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1538" y="642918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200" dirty="0" smtClean="0"/>
              <a:t>КО ПОКУШАВА ДА УСТАЛАСА МРТВО МОРЕ?</a:t>
            </a:r>
            <a:endParaRPr lang="en-US" sz="3200" dirty="0"/>
          </a:p>
        </p:txBody>
      </p:sp>
      <p:pic>
        <p:nvPicPr>
          <p:cNvPr id="6" name="Picture 5" descr="OVA SL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3647"/>
            <a:ext cx="4286248" cy="513435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00628" y="1571612"/>
            <a:ext cx="292895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000" dirty="0" smtClean="0">
                <a:solidFill>
                  <a:srgbClr val="FFFF00"/>
                </a:solidFill>
              </a:rPr>
              <a:t>Један песник својом збирком поезије.</a:t>
            </a:r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r>
              <a:rPr lang="sr-Cyrl-BA" sz="2000" dirty="0" smtClean="0"/>
              <a:t>Један научник својим списима.</a:t>
            </a:r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sr-Cyrl-BA" sz="2000" dirty="0"/>
          </a:p>
          <a:p>
            <a:endParaRPr lang="sr-Cyrl-BA" sz="2000" dirty="0" smtClean="0"/>
          </a:p>
          <a:p>
            <a:endParaRPr lang="sr-Cyrl-BA" sz="2000" dirty="0"/>
          </a:p>
          <a:p>
            <a:endParaRPr lang="sr-Cyrl-BA" sz="2000" dirty="0" smtClean="0"/>
          </a:p>
          <a:p>
            <a:r>
              <a:rPr lang="sr-Cyrl-BA" sz="2000" dirty="0" smtClean="0">
                <a:solidFill>
                  <a:srgbClr val="FFFF00"/>
                </a:solidFill>
              </a:rPr>
              <a:t>Један сликар.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ШТА ИХ СПАЈА?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На први поглед ова три младића немају ништа заједничко, баве се различитим занимањима...Али да ли је баш тако?</a:t>
            </a:r>
          </a:p>
          <a:p>
            <a:r>
              <a:rPr lang="sr-Cyrl-BA" dirty="0" smtClean="0"/>
              <a:t>Спаја их ДАРОВИТОСТ</a:t>
            </a:r>
            <a:r>
              <a:rPr lang="en-US" dirty="0" smtClean="0"/>
              <a:t>/</a:t>
            </a:r>
            <a:r>
              <a:rPr lang="sr-Cyrl-BA" dirty="0" smtClean="0"/>
              <a:t>таленат</a:t>
            </a:r>
          </a:p>
          <a:p>
            <a:r>
              <a:rPr lang="sr-Cyrl-BA" dirty="0" smtClean="0"/>
              <a:t>ЖЕЛЕ НАПРЕДАК ДРУШТВА.</a:t>
            </a:r>
          </a:p>
          <a:p>
            <a:r>
              <a:rPr lang="sr-Cyrl-BA" dirty="0" smtClean="0"/>
              <a:t>ХОЋЕ ДА ДАЈУ СВОЈ ДОПРИНОС.</a:t>
            </a:r>
          </a:p>
          <a:p>
            <a:r>
              <a:rPr lang="sr-Cyrl-BA" dirty="0" smtClean="0"/>
              <a:t>СВОЈА ДЕЛА СУ ПРЕДСТАВИЛИ ОКОЛИНИ.</a:t>
            </a:r>
            <a:endParaRPr lang="sr-Cyrl-BA" sz="3200" dirty="0" smtClean="0"/>
          </a:p>
          <a:p>
            <a:endParaRPr lang="en-US" dirty="0"/>
          </a:p>
        </p:txBody>
      </p:sp>
      <p:pic>
        <p:nvPicPr>
          <p:cNvPr id="4" name="Picture 3" descr="pesni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636"/>
            <a:ext cx="1714512" cy="1553777"/>
          </a:xfrm>
          <a:prstGeom prst="rect">
            <a:avLst/>
          </a:prstGeom>
        </p:spPr>
      </p:pic>
      <p:pic>
        <p:nvPicPr>
          <p:cNvPr id="5" name="Picture 4" descr="naučn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5143512"/>
            <a:ext cx="2000264" cy="1489085"/>
          </a:xfrm>
          <a:prstGeom prst="rect">
            <a:avLst/>
          </a:prstGeom>
        </p:spPr>
      </p:pic>
      <p:pic>
        <p:nvPicPr>
          <p:cNvPr id="6" name="Picture 5" descr="slik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5143488"/>
            <a:ext cx="1714512" cy="1714512"/>
          </a:xfrm>
          <a:prstGeom prst="rect">
            <a:avLst/>
          </a:prstGeom>
        </p:spPr>
      </p:pic>
    </p:spTree>
  </p:cSld>
  <p:clrMapOvr>
    <a:masterClrMapping/>
  </p:clrMapOvr>
  <p:transition advClick="0" advTm="1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439850"/>
          </a:xfrm>
        </p:spPr>
        <p:txBody>
          <a:bodyPr>
            <a:noAutofit/>
          </a:bodyPr>
          <a:lstStyle/>
          <a:p>
            <a:r>
              <a:rPr lang="sr-Cyrl-BA" sz="2400" dirty="0" smtClean="0"/>
              <a:t>КАКО СЕ ОДНОСИ ДРУШТВО ПРЕМА ЊИМА?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9454" y="2500306"/>
            <a:ext cx="3757610" cy="3666178"/>
          </a:xfrm>
        </p:spPr>
        <p:txBody>
          <a:bodyPr/>
          <a:lstStyle/>
          <a:p>
            <a:pPr>
              <a:buNone/>
            </a:pPr>
            <a:r>
              <a:rPr lang="sr-Cyrl-BA" dirty="0" smtClean="0"/>
              <a:t>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3636" y="3071810"/>
            <a:ext cx="32251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BA" sz="2400" dirty="0" smtClean="0"/>
          </a:p>
          <a:p>
            <a:endParaRPr lang="sr-Cyrl-BA" sz="2400" dirty="0"/>
          </a:p>
          <a:p>
            <a:endParaRPr lang="sr-Cyrl-BA" sz="2400" dirty="0" smtClean="0"/>
          </a:p>
          <a:p>
            <a:endParaRPr lang="sr-Cyrl-BA" sz="2400" dirty="0"/>
          </a:p>
          <a:p>
            <a:endParaRPr lang="sr-Cyrl-BA" sz="2400" dirty="0" smtClean="0"/>
          </a:p>
          <a:p>
            <a:endParaRPr lang="sr-Cyrl-BA" sz="2400" dirty="0"/>
          </a:p>
          <a:p>
            <a:endParaRPr lang="sr-Cyrl-BA" sz="2400" dirty="0" smtClean="0"/>
          </a:p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14282" y="1785927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/>
              <a:t>Друштво осуђује, исмева, даје им различита погрдна имена.</a:t>
            </a:r>
          </a:p>
          <a:p>
            <a:r>
              <a:rPr lang="sr-Cyrl-BA" sz="2800" dirty="0" smtClean="0"/>
              <a:t>Ниподаштава њихов рад иако се нису  ни упознали са њим.</a:t>
            </a:r>
          </a:p>
          <a:p>
            <a:pPr>
              <a:buNone/>
            </a:pPr>
            <a:r>
              <a:rPr lang="sr-Cyrl-BA" sz="2800" dirty="0" smtClean="0"/>
              <a:t>Не дозвољава им да буду изнад средине.</a:t>
            </a:r>
          </a:p>
          <a:p>
            <a:pPr>
              <a:buNone/>
            </a:pPr>
            <a:r>
              <a:rPr lang="sr-Cyrl-BA" sz="2800" dirty="0" smtClean="0"/>
              <a:t>    </a:t>
            </a:r>
          </a:p>
          <a:p>
            <a:pPr>
              <a:buNone/>
            </a:pPr>
            <a:r>
              <a:rPr lang="sr-Cyrl-BA" sz="2800" dirty="0" smtClean="0"/>
              <a:t>НЕОБРАЗОВАНИ И СУЈЕТНИ ВОДЕ ГЛАВНУ РЕЧ!</a:t>
            </a:r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r>
              <a:rPr lang="sr-Cyrl-BA" sz="2800" dirty="0" smtClean="0">
                <a:solidFill>
                  <a:srgbClr val="FFFF00"/>
                </a:solidFill>
              </a:rPr>
              <a:t>У таквом друштву нема места за оне који су другачији</a:t>
            </a:r>
            <a:r>
              <a:rPr lang="sr-Cyrl-BA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 advClick="0" advTm="1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И САД ДА СЕ ВРАТИМО НА ПОЧЕТАК...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Какве везе има </a:t>
            </a:r>
            <a:r>
              <a:rPr lang="sr-Cyrl-BA" smtClean="0"/>
              <a:t>назив </a:t>
            </a:r>
            <a:r>
              <a:rPr lang="sr-Cyrl-BA" smtClean="0"/>
              <a:t>Домановићеве приповетке са називом језера</a:t>
            </a:r>
            <a:r>
              <a:rPr lang="sr-Cyrl-BA" smtClean="0"/>
              <a:t>?</a:t>
            </a:r>
            <a:endParaRPr lang="sr-Cyrl-BA" dirty="0" smtClean="0"/>
          </a:p>
          <a:p>
            <a:r>
              <a:rPr lang="sr-Cyrl-BA" dirty="0" smtClean="0"/>
              <a:t>Назив приповетке је метафора. Као што у Мртвом мору не постоји живот због велике количине соли, тако у друштву о коме пише Домановић нема живота – нема промена, све стоји у месту. </a:t>
            </a:r>
            <a:endParaRPr lang="sr-Cyrl-BA" dirty="0" smtClean="0">
              <a:solidFill>
                <a:srgbClr val="FF0000"/>
              </a:solidFill>
            </a:endParaRPr>
          </a:p>
          <a:p>
            <a:r>
              <a:rPr lang="sr-Cyrl-BA" dirty="0" smtClean="0">
                <a:solidFill>
                  <a:srgbClr val="FF0000"/>
                </a:solidFill>
              </a:rPr>
              <a:t>МЕТАФОРА – скраћено поређење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326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“Мртво море” </vt:lpstr>
      <vt:lpstr>РАДОЈЕ ДОМАНОВИЋ</vt:lpstr>
      <vt:lpstr>ЈЕСТЕ ЛИ ЧУЛИ ЗА МРТВО МОРЕ? Мртво море је заправо језеро које се налази између Јордана и Израела. У њему се не налази најсланија вода на Земљи, али са салинитетом од 33% у самом је врху. Услова за живот у овој води готово да нема, у њему живе само ретки микроорганизми.   КАКВЕ ВЕЗЕ ИМА НАСЛОВ ДОМАНОВИЋЕВОГ ДЕЛА СА ОВИМ ЈЕЗЕРОМ?</vt:lpstr>
      <vt:lpstr>. </vt:lpstr>
      <vt:lpstr>Задаци за размишљање:</vt:lpstr>
      <vt:lpstr> </vt:lpstr>
      <vt:lpstr>ШТА ИХ СПАЈА?</vt:lpstr>
      <vt:lpstr>КАКО СЕ ОДНОСИ ДРУШТВО ПРЕМА ЊИМА?</vt:lpstr>
      <vt:lpstr>И САД ДА СЕ ВРАТИМО НА ПОЧЕТАК...</vt:lpstr>
      <vt:lpstr>КЉУЧНИ ПОЈМОВИ:</vt:lpstr>
      <vt:lpstr>ЗАКЉУЧАК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“Мртво море”</dc:title>
  <dc:creator>Mila</dc:creator>
  <cp:lastModifiedBy>Mila</cp:lastModifiedBy>
  <cp:revision>34</cp:revision>
  <dcterms:created xsi:type="dcterms:W3CDTF">2020-05-16T18:10:30Z</dcterms:created>
  <dcterms:modified xsi:type="dcterms:W3CDTF">2020-05-16T23:58:57Z</dcterms:modified>
</cp:coreProperties>
</file>